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8" r:id="rId3"/>
    <p:sldId id="257" r:id="rId4"/>
    <p:sldId id="259" r:id="rId5"/>
    <p:sldId id="260" r:id="rId6"/>
    <p:sldId id="261" r:id="rId7"/>
    <p:sldId id="262" r:id="rId8"/>
    <p:sldId id="263" r:id="rId9"/>
    <p:sldId id="264" r:id="rId10"/>
    <p:sldId id="265" r:id="rId11"/>
    <p:sldId id="266" r:id="rId12"/>
    <p:sldId id="267" r:id="rId13"/>
    <p:sldId id="269" r:id="rId14"/>
    <p:sldId id="268" r:id="rId15"/>
    <p:sldId id="271" r:id="rId16"/>
    <p:sldId id="273" r:id="rId17"/>
    <p:sldId id="274" r:id="rId18"/>
    <p:sldId id="275"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2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F07A565-9FFC-494F-BCB0-0D3E366D1865}" type="datetimeFigureOut">
              <a:rPr lang="en-GB" smtClean="0"/>
              <a:t>25/06/2015</a:t>
            </a:fld>
            <a:endParaRPr lang="en-GB"/>
          </a:p>
        </p:txBody>
      </p:sp>
      <p:sp>
        <p:nvSpPr>
          <p:cNvPr id="8" name="Slide Number Placeholder 7"/>
          <p:cNvSpPr>
            <a:spLocks noGrp="1"/>
          </p:cNvSpPr>
          <p:nvPr>
            <p:ph type="sldNum" sz="quarter" idx="11"/>
          </p:nvPr>
        </p:nvSpPr>
        <p:spPr/>
        <p:txBody>
          <a:bodyPr/>
          <a:lstStyle/>
          <a:p>
            <a:fld id="{7940315B-E059-4AC2-B8ED-4105669A3B51}"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7A565-9FFC-494F-BCB0-0D3E366D1865}"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0315B-E059-4AC2-B8ED-4105669A3B5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7A565-9FFC-494F-BCB0-0D3E366D1865}"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0315B-E059-4AC2-B8ED-4105669A3B5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F07A565-9FFC-494F-BCB0-0D3E366D1865}"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0315B-E059-4AC2-B8ED-4105669A3B5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07A565-9FFC-494F-BCB0-0D3E366D1865}" type="datetimeFigureOut">
              <a:rPr lang="en-GB" smtClean="0"/>
              <a:t>25/06/2015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0315B-E059-4AC2-B8ED-4105669A3B51}" type="slidenum">
              <a:rPr lang="en-GB" smtClean="0"/>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F07A565-9FFC-494F-BCB0-0D3E366D1865}"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0315B-E059-4AC2-B8ED-4105669A3B51}" type="slidenum">
              <a:rPr lang="en-GB" smtClean="0"/>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07A565-9FFC-494F-BCB0-0D3E366D1865}" type="datetimeFigureOut">
              <a:rPr lang="en-GB" smtClean="0"/>
              <a:t>25/06/2015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40315B-E059-4AC2-B8ED-4105669A3B51}" type="slidenum">
              <a:rPr lang="en-GB" smtClean="0"/>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07A565-9FFC-494F-BCB0-0D3E366D1865}" type="datetimeFigureOut">
              <a:rPr lang="en-GB" smtClean="0"/>
              <a:t>25/06/2015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40315B-E059-4AC2-B8ED-4105669A3B5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7A565-9FFC-494F-BCB0-0D3E366D1865}" type="datetimeFigureOut">
              <a:rPr lang="en-GB" smtClean="0"/>
              <a:t>25/06/2015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40315B-E059-4AC2-B8ED-4105669A3B5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7A565-9FFC-494F-BCB0-0D3E366D1865}"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0315B-E059-4AC2-B8ED-4105669A3B5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7A565-9FFC-494F-BCB0-0D3E366D1865}" type="datetimeFigureOut">
              <a:rPr lang="en-GB" smtClean="0"/>
              <a:t>25/06/2015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0315B-E059-4AC2-B8ED-4105669A3B5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F07A565-9FFC-494F-BCB0-0D3E366D1865}" type="datetimeFigureOut">
              <a:rPr lang="en-GB" smtClean="0"/>
              <a:t>25/06/2015</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940315B-E059-4AC2-B8ED-4105669A3B51}" type="slidenum">
              <a:rPr lang="en-GB" smtClean="0"/>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Internet</a:t>
            </a:r>
            <a:endParaRPr lang="en-GB" dirty="0"/>
          </a:p>
        </p:txBody>
      </p:sp>
      <p:sp>
        <p:nvSpPr>
          <p:cNvPr id="3" name="Content Placeholder 2"/>
          <p:cNvSpPr>
            <a:spLocks noGrp="1"/>
          </p:cNvSpPr>
          <p:nvPr>
            <p:ph idx="1"/>
          </p:nvPr>
        </p:nvSpPr>
        <p:spPr>
          <a:xfrm>
            <a:off x="611560" y="1556792"/>
            <a:ext cx="8229600" cy="4525963"/>
          </a:xfrm>
        </p:spPr>
        <p:txBody>
          <a:bodyPr/>
          <a:lstStyle/>
          <a:p>
            <a:pPr marL="457200" indent="-457200">
              <a:buFont typeface="+mj-lt"/>
              <a:buAutoNum type="arabicPeriod"/>
            </a:pPr>
            <a:r>
              <a:rPr lang="en-GB" dirty="0" smtClean="0"/>
              <a:t>Clients, Servers, Routers, Networks</a:t>
            </a:r>
          </a:p>
          <a:p>
            <a:pPr marL="457200" indent="-457200">
              <a:buFont typeface="+mj-lt"/>
              <a:buAutoNum type="arabicPeriod"/>
            </a:pPr>
            <a:r>
              <a:rPr lang="en-GB" dirty="0" smtClean="0"/>
              <a:t>Broadband, Wireless &amp; Dial up</a:t>
            </a:r>
          </a:p>
          <a:p>
            <a:pPr marL="457200" indent="-457200">
              <a:buFont typeface="+mj-lt"/>
              <a:buAutoNum type="arabicPeriod"/>
            </a:pPr>
            <a:r>
              <a:rPr lang="en-GB" dirty="0" smtClean="0"/>
              <a:t>Connecting backbone</a:t>
            </a:r>
          </a:p>
          <a:p>
            <a:pPr marL="457200" indent="-457200">
              <a:buFont typeface="+mj-lt"/>
              <a:buAutoNum type="arabicPeriod"/>
            </a:pPr>
            <a:r>
              <a:rPr lang="en-GB" dirty="0" smtClean="0"/>
              <a:t>The roles of points of presence &amp; network access points</a:t>
            </a:r>
          </a:p>
          <a:p>
            <a:pPr marL="457200" indent="-457200">
              <a:buFont typeface="+mj-lt"/>
              <a:buAutoNum type="arabicPeriod"/>
            </a:pPr>
            <a:endParaRPr lang="en-GB" dirty="0" smtClean="0"/>
          </a:p>
          <a:p>
            <a:pPr marL="457200" indent="-457200">
              <a:buFont typeface="+mj-lt"/>
              <a:buAutoNum type="arabicPeriod"/>
            </a:pPr>
            <a:endParaRPr lang="en-GB" dirty="0"/>
          </a:p>
          <a:p>
            <a:pPr marL="457200" indent="-457200">
              <a:buFont typeface="+mj-lt"/>
              <a:buAutoNum type="arabicPeriod"/>
            </a:pPr>
            <a:endParaRPr lang="en-GB" dirty="0" smtClean="0"/>
          </a:p>
          <a:p>
            <a:pPr marL="0" indent="0">
              <a:buNone/>
            </a:pPr>
            <a:r>
              <a:rPr lang="en-GB" dirty="0" smtClean="0"/>
              <a:t>By Jack Stewart, Rhys Harris, Mathew Clark and Jordan Wensley</a:t>
            </a:r>
            <a:endParaRPr lang="en-GB" dirty="0"/>
          </a:p>
        </p:txBody>
      </p:sp>
    </p:spTree>
    <p:extLst>
      <p:ext uri="{BB962C8B-B14F-4D97-AF65-F5344CB8AC3E}">
        <p14:creationId xmlns:p14="http://schemas.microsoft.com/office/powerpoint/2010/main" val="28499368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Wireless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Advantages:</a:t>
            </a:r>
          </a:p>
          <a:p>
            <a:pPr marL="0" indent="0">
              <a:buNone/>
            </a:pPr>
            <a:r>
              <a:rPr lang="en-GB" dirty="0" smtClean="0"/>
              <a:t> -No wires!</a:t>
            </a:r>
          </a:p>
          <a:p>
            <a:pPr marL="0" indent="0">
              <a:buNone/>
            </a:pPr>
            <a:r>
              <a:rPr lang="en-GB" dirty="0" smtClean="0"/>
              <a:t> -Mobility</a:t>
            </a:r>
          </a:p>
          <a:p>
            <a:pPr marL="0" indent="0">
              <a:buNone/>
            </a:pPr>
            <a:r>
              <a:rPr lang="en-GB" dirty="0" smtClean="0"/>
              <a:t> -Can use lots of laptops/comps at the same time with a router.</a:t>
            </a:r>
          </a:p>
          <a:p>
            <a:pPr marL="0" indent="0">
              <a:buNone/>
            </a:pPr>
            <a:r>
              <a:rPr lang="en-GB" dirty="0" smtClean="0"/>
              <a:t> </a:t>
            </a:r>
          </a:p>
          <a:p>
            <a:pPr marL="0" indent="0">
              <a:buNone/>
            </a:pPr>
            <a:r>
              <a:rPr lang="en-GB" dirty="0" smtClean="0"/>
              <a:t>Disadvantages:</a:t>
            </a:r>
          </a:p>
          <a:p>
            <a:pPr marL="0" indent="0">
              <a:buNone/>
            </a:pPr>
            <a:r>
              <a:rPr lang="en-GB" dirty="0" smtClean="0"/>
              <a:t> -Can be unpredictable</a:t>
            </a:r>
          </a:p>
          <a:p>
            <a:pPr marL="0" indent="0">
              <a:buNone/>
            </a:pPr>
            <a:r>
              <a:rPr lang="en-GB" dirty="0" smtClean="0"/>
              <a:t>-Your neighbour could steal your internet off you by sharing it, and therefore slowing your connection down. </a:t>
            </a:r>
            <a:endParaRPr lang="en-GB" dirty="0"/>
          </a:p>
        </p:txBody>
      </p:sp>
    </p:spTree>
    <p:extLst>
      <p:ext uri="{BB962C8B-B14F-4D97-AF65-F5344CB8AC3E}">
        <p14:creationId xmlns:p14="http://schemas.microsoft.com/office/powerpoint/2010/main" val="6727588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Dial up</a:t>
            </a:r>
          </a:p>
        </p:txBody>
      </p:sp>
      <p:sp>
        <p:nvSpPr>
          <p:cNvPr id="3" name="Content Placeholder 2"/>
          <p:cNvSpPr>
            <a:spLocks noGrp="1"/>
          </p:cNvSpPr>
          <p:nvPr>
            <p:ph idx="1"/>
          </p:nvPr>
        </p:nvSpPr>
        <p:spPr/>
        <p:txBody>
          <a:bodyPr/>
          <a:lstStyle/>
          <a:p>
            <a:pPr marL="0" indent="0">
              <a:buNone/>
            </a:pPr>
            <a:r>
              <a:rPr lang="en-GB" dirty="0"/>
              <a:t>Dial-up Internet access is a form of Internet access that uses </a:t>
            </a:r>
            <a:r>
              <a:rPr lang="en-GB" dirty="0" smtClean="0"/>
              <a:t>a public </a:t>
            </a:r>
            <a:r>
              <a:rPr lang="en-GB" dirty="0"/>
              <a:t>switched telephone network </a:t>
            </a:r>
            <a:r>
              <a:rPr lang="en-GB" dirty="0" smtClean="0"/>
              <a:t>to a establish </a:t>
            </a:r>
            <a:r>
              <a:rPr lang="en-GB" dirty="0"/>
              <a:t>a dialed connection to an Internet service provider </a:t>
            </a:r>
            <a:r>
              <a:rPr lang="en-GB" dirty="0" smtClean="0"/>
              <a:t>via </a:t>
            </a:r>
            <a:r>
              <a:rPr lang="en-GB" dirty="0"/>
              <a:t>telephone lines. The user's computer or router uses an attached modem to encode and decode Internet Protocol packets and control information into and from analogue audio frequency </a:t>
            </a:r>
            <a:r>
              <a:rPr lang="en-GB" dirty="0" smtClean="0"/>
              <a:t>signals.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157192"/>
            <a:ext cx="2684719" cy="147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2350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Dial up</a:t>
            </a:r>
            <a:endParaRPr lang="en-GB" dirty="0"/>
          </a:p>
        </p:txBody>
      </p:sp>
      <p:sp>
        <p:nvSpPr>
          <p:cNvPr id="3" name="Content Placeholder 2"/>
          <p:cNvSpPr>
            <a:spLocks noGrp="1"/>
          </p:cNvSpPr>
          <p:nvPr>
            <p:ph idx="1"/>
          </p:nvPr>
        </p:nvSpPr>
        <p:spPr/>
        <p:txBody>
          <a:bodyPr>
            <a:noAutofit/>
          </a:bodyPr>
          <a:lstStyle/>
          <a:p>
            <a:pPr marL="0" indent="0">
              <a:buNone/>
            </a:pPr>
            <a:r>
              <a:rPr lang="en-GB" sz="2800" dirty="0" smtClean="0"/>
              <a:t>Advantages:</a:t>
            </a:r>
          </a:p>
          <a:p>
            <a:pPr marL="0" indent="0">
              <a:buNone/>
            </a:pPr>
            <a:r>
              <a:rPr lang="en-GB" sz="2800" dirty="0" smtClean="0"/>
              <a:t>-Low Cost</a:t>
            </a:r>
          </a:p>
          <a:p>
            <a:pPr marL="0" indent="0">
              <a:buNone/>
            </a:pPr>
            <a:r>
              <a:rPr lang="en-GB" sz="2800" dirty="0" smtClean="0"/>
              <a:t>-New </a:t>
            </a:r>
            <a:r>
              <a:rPr lang="en-GB" sz="2800" dirty="0"/>
              <a:t>IP </a:t>
            </a:r>
            <a:r>
              <a:rPr lang="en-GB" sz="2800" dirty="0" smtClean="0"/>
              <a:t>is created when a  </a:t>
            </a:r>
            <a:r>
              <a:rPr lang="en-GB" sz="2800" dirty="0"/>
              <a:t>user logs </a:t>
            </a:r>
            <a:r>
              <a:rPr lang="en-GB" sz="2800" dirty="0" smtClean="0"/>
              <a:t>in (Almost impossible to hack)</a:t>
            </a:r>
          </a:p>
          <a:p>
            <a:pPr marL="0" indent="0">
              <a:buNone/>
            </a:pPr>
            <a:r>
              <a:rPr lang="en-GB" sz="2800" dirty="0" smtClean="0"/>
              <a:t>-Availability</a:t>
            </a:r>
          </a:p>
          <a:p>
            <a:pPr marL="0" indent="0">
              <a:buNone/>
            </a:pPr>
            <a:r>
              <a:rPr lang="en-GB" sz="2800" dirty="0" smtClean="0"/>
              <a:t>Disadvantage:</a:t>
            </a:r>
          </a:p>
          <a:p>
            <a:pPr marL="0" indent="0">
              <a:buNone/>
            </a:pPr>
            <a:r>
              <a:rPr lang="en-GB" sz="2800" dirty="0" smtClean="0"/>
              <a:t>-Lags Behind in Speed</a:t>
            </a:r>
          </a:p>
          <a:p>
            <a:pPr marL="0" indent="0">
              <a:buNone/>
            </a:pPr>
            <a:r>
              <a:rPr lang="en-GB" sz="2800" dirty="0" smtClean="0"/>
              <a:t>-Unstable Dial-up Connection</a:t>
            </a:r>
          </a:p>
          <a:p>
            <a:pPr marL="0" indent="0">
              <a:buNone/>
            </a:pPr>
            <a:r>
              <a:rPr lang="en-GB" sz="2800" dirty="0" smtClean="0"/>
              <a:t>-Demands a Phone Line</a:t>
            </a:r>
            <a:endParaRPr lang="en-GB" sz="2800" dirty="0"/>
          </a:p>
        </p:txBody>
      </p:sp>
    </p:spTree>
    <p:extLst>
      <p:ext uri="{BB962C8B-B14F-4D97-AF65-F5344CB8AC3E}">
        <p14:creationId xmlns:p14="http://schemas.microsoft.com/office/powerpoint/2010/main" val="16666588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512168"/>
          </a:xfrm>
        </p:spPr>
        <p:txBody>
          <a:bodyPr/>
          <a:lstStyle/>
          <a:p>
            <a:r>
              <a:rPr lang="en-GB" dirty="0" smtClean="0"/>
              <a:t>Connecting Backbone </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629736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actually is it?</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The Internet backbone refers to the principal data routes between large, strategically interconnected networks and core routers on the Internet (Sky, Virgin). These data routes are hosted by commercial, government, academic and other high-capacity network centres (Cloud computing), the Internet exchange points and network access points, that interchange Internet traffic between the countries, continents and across the oceans of the world.</a:t>
            </a:r>
            <a:endParaRPr lang="en-GB" dirty="0"/>
          </a:p>
        </p:txBody>
      </p:sp>
    </p:spTree>
    <p:extLst>
      <p:ext uri="{BB962C8B-B14F-4D97-AF65-F5344CB8AC3E}">
        <p14:creationId xmlns:p14="http://schemas.microsoft.com/office/powerpoint/2010/main" val="3661568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33512"/>
          </a:xfrm>
        </p:spPr>
        <p:txBody>
          <a:bodyPr/>
          <a:lstStyle/>
          <a:p>
            <a:r>
              <a:rPr lang="en-GB" dirty="0" smtClean="0"/>
              <a:t>Backbones</a:t>
            </a:r>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6" y="1433512"/>
            <a:ext cx="9144000" cy="542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611560" y="3356992"/>
            <a:ext cx="1728192" cy="2153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512" y="5510585"/>
            <a:ext cx="2376264" cy="923330"/>
          </a:xfrm>
          <a:prstGeom prst="rect">
            <a:avLst/>
          </a:prstGeom>
          <a:noFill/>
        </p:spPr>
        <p:txBody>
          <a:bodyPr wrap="square" rtlCol="0">
            <a:spAutoFit/>
          </a:bodyPr>
          <a:lstStyle/>
          <a:p>
            <a:r>
              <a:rPr lang="en-GB" dirty="0" smtClean="0"/>
              <a:t>Backbones which connect across the world</a:t>
            </a:r>
            <a:endParaRPr lang="en-GB" dirty="0"/>
          </a:p>
        </p:txBody>
      </p:sp>
    </p:spTree>
    <p:extLst>
      <p:ext uri="{BB962C8B-B14F-4D97-AF65-F5344CB8AC3E}">
        <p14:creationId xmlns:p14="http://schemas.microsoft.com/office/powerpoint/2010/main" val="38295027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A NETWORK ACSSES POINT </a:t>
            </a:r>
            <a:endParaRPr lang="en-GB" dirty="0"/>
          </a:p>
        </p:txBody>
      </p:sp>
      <p:sp>
        <p:nvSpPr>
          <p:cNvPr id="3" name="Content Placeholder 2"/>
          <p:cNvSpPr>
            <a:spLocks noGrp="1"/>
          </p:cNvSpPr>
          <p:nvPr>
            <p:ph idx="1"/>
          </p:nvPr>
        </p:nvSpPr>
        <p:spPr/>
        <p:txBody>
          <a:bodyPr/>
          <a:lstStyle/>
          <a:p>
            <a:r>
              <a:rPr lang="en-GB" dirty="0"/>
              <a:t>A Network Access Point was a public network exchange facility where Internet service providers connected with one another in peering arrangements. The NAPs were a key component in the transition from the 1990s NSFNET era to the commercial Internet providers of </a:t>
            </a:r>
            <a:r>
              <a:rPr lang="en-GB" dirty="0" smtClean="0"/>
              <a:t>today.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085184"/>
            <a:ext cx="2581275" cy="1354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7062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ROLES OF POINTS OF PRESENCE </a:t>
            </a:r>
            <a:endParaRPr lang="en-GB" dirty="0"/>
          </a:p>
        </p:txBody>
      </p:sp>
      <p:sp>
        <p:nvSpPr>
          <p:cNvPr id="3" name="Content Placeholder 2"/>
          <p:cNvSpPr>
            <a:spLocks noGrp="1"/>
          </p:cNvSpPr>
          <p:nvPr>
            <p:ph idx="1"/>
          </p:nvPr>
        </p:nvSpPr>
        <p:spPr/>
        <p:txBody>
          <a:bodyPr>
            <a:normAutofit/>
          </a:bodyPr>
          <a:lstStyle/>
          <a:p>
            <a:r>
              <a:rPr lang="en-GB" dirty="0"/>
              <a:t>An Internet point of presence is an access point to the Internet. It is a physical location that houses servers, routers, ATM switches and digital/</a:t>
            </a:r>
            <a:r>
              <a:rPr lang="en-GB" dirty="0" err="1"/>
              <a:t>analog</a:t>
            </a:r>
            <a:r>
              <a:rPr lang="en-GB" dirty="0"/>
              <a:t> call aggregators. It may be either part of the facilities of a telecommunications provider that the Internet service provider (ISP) rents or a location separate from the telecommunications provider. ISPs typically have multiple </a:t>
            </a:r>
            <a:r>
              <a:rPr lang="en-GB" dirty="0" smtClean="0"/>
              <a:t>Pops, </a:t>
            </a:r>
            <a:r>
              <a:rPr lang="en-GB" dirty="0"/>
              <a:t>sometimes numbering in the thousands. </a:t>
            </a:r>
            <a:r>
              <a:rPr lang="en-GB" dirty="0" smtClean="0"/>
              <a:t>Pops </a:t>
            </a:r>
            <a:r>
              <a:rPr lang="en-GB" dirty="0"/>
              <a:t>are also located at Internet exchange points and colocation centres</a:t>
            </a:r>
          </a:p>
        </p:txBody>
      </p:sp>
    </p:spTree>
    <p:extLst>
      <p:ext uri="{BB962C8B-B14F-4D97-AF65-F5344CB8AC3E}">
        <p14:creationId xmlns:p14="http://schemas.microsoft.com/office/powerpoint/2010/main" val="1956404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for (NAP)</a:t>
            </a:r>
            <a:endParaRPr lang="en-GB" dirty="0"/>
          </a:p>
        </p:txBody>
      </p:sp>
      <p:sp>
        <p:nvSpPr>
          <p:cNvPr id="3" name="Content Placeholder 2"/>
          <p:cNvSpPr>
            <a:spLocks noGrp="1"/>
          </p:cNvSpPr>
          <p:nvPr>
            <p:ph idx="1"/>
          </p:nvPr>
        </p:nvSpPr>
        <p:spPr/>
        <p:txBody>
          <a:bodyPr/>
          <a:lstStyle/>
          <a:p>
            <a:r>
              <a:rPr lang="en-GB" dirty="0" smtClean="0"/>
              <a:t>The advantage is that this (NAP) is that is it can connect to anywhere across the world by phone and computer.  </a:t>
            </a:r>
            <a:endParaRPr lang="en-GB" dirty="0"/>
          </a:p>
        </p:txBody>
      </p:sp>
    </p:spTree>
    <p:extLst>
      <p:ext uri="{BB962C8B-B14F-4D97-AF65-F5344CB8AC3E}">
        <p14:creationId xmlns:p14="http://schemas.microsoft.com/office/powerpoint/2010/main" val="1579850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of a (pops)</a:t>
            </a:r>
            <a:endParaRPr lang="en-GB" dirty="0"/>
          </a:p>
        </p:txBody>
      </p:sp>
      <p:sp>
        <p:nvSpPr>
          <p:cNvPr id="3" name="Content Placeholder 2"/>
          <p:cNvSpPr>
            <a:spLocks noGrp="1"/>
          </p:cNvSpPr>
          <p:nvPr>
            <p:ph idx="1"/>
          </p:nvPr>
        </p:nvSpPr>
        <p:spPr/>
        <p:txBody>
          <a:bodyPr>
            <a:normAutofit/>
          </a:bodyPr>
          <a:lstStyle/>
          <a:p>
            <a:r>
              <a:rPr lang="en-GB" dirty="0"/>
              <a:t>An Internet point of presence is an access point to the Internet. It is a physical location that houses servers, routers, ATM switches and digital/</a:t>
            </a:r>
            <a:r>
              <a:rPr lang="en-GB" dirty="0" err="1"/>
              <a:t>analog</a:t>
            </a:r>
            <a:r>
              <a:rPr lang="en-GB" dirty="0"/>
              <a:t> call aggregators. It may be either part of the facilities of a telecommunications provider that the Internet service provider (ISP) rents or a location separate from the telecommunications provider. ISPs typically have multiple </a:t>
            </a:r>
            <a:r>
              <a:rPr lang="en-GB" dirty="0" smtClean="0"/>
              <a:t>Pops, </a:t>
            </a:r>
            <a:r>
              <a:rPr lang="en-GB" dirty="0"/>
              <a:t>sometimes numbering in </a:t>
            </a:r>
          </a:p>
        </p:txBody>
      </p:sp>
    </p:spTree>
    <p:extLst>
      <p:ext uri="{BB962C8B-B14F-4D97-AF65-F5344CB8AC3E}">
        <p14:creationId xmlns:p14="http://schemas.microsoft.com/office/powerpoint/2010/main" val="11815168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 y="-1"/>
            <a:ext cx="9311982"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2283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end</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447484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Clients</a:t>
            </a:r>
            <a:endParaRPr lang="en-GB" dirty="0"/>
          </a:p>
        </p:txBody>
      </p:sp>
      <p:sp>
        <p:nvSpPr>
          <p:cNvPr id="3" name="Content Placeholder 2"/>
          <p:cNvSpPr>
            <a:spLocks noGrp="1"/>
          </p:cNvSpPr>
          <p:nvPr>
            <p:ph idx="1"/>
          </p:nvPr>
        </p:nvSpPr>
        <p:spPr/>
        <p:txBody>
          <a:bodyPr/>
          <a:lstStyle/>
          <a:p>
            <a:r>
              <a:rPr lang="en-GB" dirty="0" smtClean="0"/>
              <a:t>A client is a computer program that, as part of its operation has to send a request to another computing programs.</a:t>
            </a:r>
          </a:p>
          <a:p>
            <a:r>
              <a:rPr lang="en-GB" dirty="0"/>
              <a:t>A</a:t>
            </a:r>
            <a:r>
              <a:rPr lang="en-GB" dirty="0" smtClean="0"/>
              <a:t> </a:t>
            </a:r>
            <a:r>
              <a:rPr lang="en-GB" dirty="0"/>
              <a:t>client is a piece </a:t>
            </a:r>
            <a:r>
              <a:rPr lang="en-GB" dirty="0" smtClean="0"/>
              <a:t>of computing hardware or software </a:t>
            </a:r>
            <a:r>
              <a:rPr lang="en-GB" dirty="0"/>
              <a:t>that accesses a service made available by </a:t>
            </a:r>
            <a:r>
              <a:rPr lang="en-GB" dirty="0" smtClean="0"/>
              <a:t>a sever.</a:t>
            </a:r>
          </a:p>
          <a:p>
            <a:r>
              <a:rPr lang="en-GB" dirty="0" smtClean="0"/>
              <a:t>A client </a:t>
            </a:r>
            <a:r>
              <a:rPr lang="en-GB" dirty="0"/>
              <a:t>accesses the service by way of a </a:t>
            </a:r>
            <a:r>
              <a:rPr lang="en-GB" dirty="0" smtClean="0"/>
              <a:t>network.</a:t>
            </a:r>
          </a:p>
          <a:p>
            <a:endParaRPr lang="en-GB" dirty="0" smtClean="0"/>
          </a:p>
          <a:p>
            <a:endParaRPr lang="en-GB" dirty="0"/>
          </a:p>
        </p:txBody>
      </p:sp>
    </p:spTree>
    <p:extLst>
      <p:ext uri="{BB962C8B-B14F-4D97-AF65-F5344CB8AC3E}">
        <p14:creationId xmlns:p14="http://schemas.microsoft.com/office/powerpoint/2010/main" val="28968039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144" y="-1755576"/>
            <a:ext cx="20002500" cy="1324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bg1"/>
                </a:solidFill>
              </a:rPr>
              <a:t>Servers</a:t>
            </a:r>
            <a:endParaRPr lang="en-GB" dirty="0">
              <a:solidFill>
                <a:schemeClr val="bg1"/>
              </a:solidFill>
            </a:endParaRPr>
          </a:p>
        </p:txBody>
      </p:sp>
      <p:sp>
        <p:nvSpPr>
          <p:cNvPr id="3" name="Content Placeholder 2"/>
          <p:cNvSpPr>
            <a:spLocks noGrp="1"/>
          </p:cNvSpPr>
          <p:nvPr>
            <p:ph idx="1"/>
          </p:nvPr>
        </p:nvSpPr>
        <p:spPr/>
        <p:txBody>
          <a:bodyPr/>
          <a:lstStyle/>
          <a:p>
            <a:r>
              <a:rPr lang="en-GB" dirty="0">
                <a:solidFill>
                  <a:schemeClr val="bg1"/>
                </a:solidFill>
              </a:rPr>
              <a:t>A server is a system </a:t>
            </a:r>
            <a:r>
              <a:rPr lang="en-GB" dirty="0" smtClean="0">
                <a:solidFill>
                  <a:schemeClr val="bg1"/>
                </a:solidFill>
              </a:rPr>
              <a:t>software and a computing hardware </a:t>
            </a:r>
            <a:r>
              <a:rPr lang="en-GB" dirty="0">
                <a:solidFill>
                  <a:schemeClr val="bg1"/>
                </a:solidFill>
              </a:rPr>
              <a:t>that responds to requests across a </a:t>
            </a:r>
            <a:r>
              <a:rPr lang="en-GB" dirty="0" smtClean="0">
                <a:solidFill>
                  <a:schemeClr val="bg1"/>
                </a:solidFill>
              </a:rPr>
              <a:t>computer network to provide </a:t>
            </a:r>
            <a:r>
              <a:rPr lang="en-GB" dirty="0">
                <a:solidFill>
                  <a:schemeClr val="bg1"/>
                </a:solidFill>
              </a:rPr>
              <a:t>or help to </a:t>
            </a:r>
            <a:r>
              <a:rPr lang="en-GB" dirty="0" smtClean="0">
                <a:solidFill>
                  <a:schemeClr val="bg1"/>
                </a:solidFill>
              </a:rPr>
              <a:t>provide a network services.</a:t>
            </a:r>
          </a:p>
          <a:p>
            <a:r>
              <a:rPr lang="en-GB" dirty="0">
                <a:solidFill>
                  <a:schemeClr val="bg1"/>
                </a:solidFill>
              </a:rPr>
              <a:t>There are many different types of servers for example web servers, game servers, mail servers and printing servers.</a:t>
            </a:r>
          </a:p>
          <a:p>
            <a:endParaRPr lang="en-GB" dirty="0">
              <a:solidFill>
                <a:schemeClr val="bg1"/>
              </a:solidFill>
            </a:endParaRPr>
          </a:p>
        </p:txBody>
      </p:sp>
    </p:spTree>
    <p:extLst>
      <p:ext uri="{BB962C8B-B14F-4D97-AF65-F5344CB8AC3E}">
        <p14:creationId xmlns:p14="http://schemas.microsoft.com/office/powerpoint/2010/main" val="2790617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7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accent3">
                    <a:lumMod val="75000"/>
                  </a:schemeClr>
                </a:solidFill>
              </a:rPr>
              <a:t>Routers </a:t>
            </a:r>
            <a:endParaRPr lang="en-GB"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GB" dirty="0">
                <a:solidFill>
                  <a:schemeClr val="accent3">
                    <a:lumMod val="75000"/>
                  </a:schemeClr>
                </a:solidFill>
              </a:rPr>
              <a:t>A router is a device that forwards data packets between computer networks, creating an overlay internetwork. A router is connected to two or more data lines from different networks. </a:t>
            </a:r>
            <a:endParaRPr lang="en-GB" dirty="0" smtClean="0">
              <a:solidFill>
                <a:schemeClr val="accent3">
                  <a:lumMod val="75000"/>
                </a:schemeClr>
              </a:solidFill>
            </a:endParaRPr>
          </a:p>
          <a:p>
            <a:r>
              <a:rPr lang="en-GB" dirty="0" smtClean="0">
                <a:solidFill>
                  <a:schemeClr val="accent3">
                    <a:lumMod val="75000"/>
                  </a:schemeClr>
                </a:solidFill>
              </a:rPr>
              <a:t>The most common type </a:t>
            </a:r>
            <a:r>
              <a:rPr lang="en-GB" dirty="0">
                <a:solidFill>
                  <a:schemeClr val="accent3">
                    <a:lumMod val="75000"/>
                  </a:schemeClr>
                </a:solidFill>
              </a:rPr>
              <a:t>of routers are home and small office routers that simply pass </a:t>
            </a:r>
            <a:r>
              <a:rPr lang="en-GB" dirty="0" smtClean="0">
                <a:solidFill>
                  <a:schemeClr val="accent3">
                    <a:lumMod val="75000"/>
                  </a:schemeClr>
                </a:solidFill>
              </a:rPr>
              <a:t>data, like a </a:t>
            </a:r>
            <a:r>
              <a:rPr lang="en-GB" dirty="0">
                <a:solidFill>
                  <a:schemeClr val="accent3">
                    <a:lumMod val="75000"/>
                  </a:schemeClr>
                </a:solidFill>
              </a:rPr>
              <a:t>web pages, email, </a:t>
            </a:r>
            <a:r>
              <a:rPr lang="en-GB" dirty="0" smtClean="0">
                <a:solidFill>
                  <a:schemeClr val="accent3">
                    <a:lumMod val="75000"/>
                  </a:schemeClr>
                </a:solidFill>
              </a:rPr>
              <a:t>IM (instant message) </a:t>
            </a:r>
            <a:r>
              <a:rPr lang="en-GB" dirty="0">
                <a:solidFill>
                  <a:schemeClr val="accent3">
                    <a:lumMod val="75000"/>
                  </a:schemeClr>
                </a:solidFill>
              </a:rPr>
              <a:t>and videos between the home computers and </a:t>
            </a:r>
            <a:r>
              <a:rPr lang="en-GB" dirty="0" smtClean="0">
                <a:solidFill>
                  <a:schemeClr val="accent3">
                    <a:lumMod val="75000"/>
                  </a:schemeClr>
                </a:solidFill>
              </a:rPr>
              <a:t>the Internet.</a:t>
            </a:r>
          </a:p>
          <a:p>
            <a:r>
              <a:rPr lang="en-GB" dirty="0" smtClean="0">
                <a:solidFill>
                  <a:schemeClr val="accent3">
                    <a:lumMod val="75000"/>
                  </a:schemeClr>
                </a:solidFill>
              </a:rPr>
              <a:t> The most powerful </a:t>
            </a:r>
            <a:r>
              <a:rPr lang="en-GB" dirty="0">
                <a:solidFill>
                  <a:schemeClr val="accent3">
                    <a:lumMod val="75000"/>
                  </a:schemeClr>
                </a:solidFill>
              </a:rPr>
              <a:t>core routers </a:t>
            </a:r>
            <a:r>
              <a:rPr lang="en-GB" dirty="0" smtClean="0">
                <a:solidFill>
                  <a:schemeClr val="accent3">
                    <a:lumMod val="75000"/>
                  </a:schemeClr>
                </a:solidFill>
              </a:rPr>
              <a:t>can </a:t>
            </a:r>
            <a:r>
              <a:rPr lang="en-GB" dirty="0">
                <a:solidFill>
                  <a:schemeClr val="accent3">
                    <a:lumMod val="75000"/>
                  </a:schemeClr>
                </a:solidFill>
              </a:rPr>
              <a:t>forward data at high speed along the optical fibre lines of the </a:t>
            </a:r>
            <a:r>
              <a:rPr lang="en-GB" dirty="0" smtClean="0">
                <a:solidFill>
                  <a:schemeClr val="accent3">
                    <a:lumMod val="75000"/>
                  </a:schemeClr>
                </a:solidFill>
              </a:rPr>
              <a:t>Internet. </a:t>
            </a:r>
            <a:endParaRPr lang="en-GB" dirty="0">
              <a:solidFill>
                <a:schemeClr val="accent3">
                  <a:lumMod val="75000"/>
                </a:schemeClr>
              </a:solidFill>
            </a:endParaRPr>
          </a:p>
        </p:txBody>
      </p:sp>
    </p:spTree>
    <p:extLst>
      <p:ext uri="{BB962C8B-B14F-4D97-AF65-F5344CB8AC3E}">
        <p14:creationId xmlns:p14="http://schemas.microsoft.com/office/powerpoint/2010/main" val="2064816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3" y="13288"/>
            <a:ext cx="9152205" cy="684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7544" y="260648"/>
            <a:ext cx="8229600" cy="1143000"/>
          </a:xfrm>
        </p:spPr>
        <p:txBody>
          <a:bodyPr/>
          <a:lstStyle/>
          <a:p>
            <a:r>
              <a:rPr lang="en-GB" dirty="0" smtClean="0">
                <a:solidFill>
                  <a:schemeClr val="accent3">
                    <a:lumMod val="50000"/>
                  </a:schemeClr>
                </a:solidFill>
              </a:rPr>
              <a:t>Networks</a:t>
            </a:r>
            <a:endParaRPr lang="en-GB" dirty="0">
              <a:solidFill>
                <a:schemeClr val="accent3">
                  <a:lumMod val="50000"/>
                </a:schemeClr>
              </a:solidFill>
            </a:endParaRPr>
          </a:p>
        </p:txBody>
      </p:sp>
      <p:sp>
        <p:nvSpPr>
          <p:cNvPr id="3" name="Content Placeholder 2"/>
          <p:cNvSpPr>
            <a:spLocks noGrp="1"/>
          </p:cNvSpPr>
          <p:nvPr>
            <p:ph idx="1"/>
          </p:nvPr>
        </p:nvSpPr>
        <p:spPr/>
        <p:txBody>
          <a:bodyPr/>
          <a:lstStyle/>
          <a:p>
            <a:r>
              <a:rPr lang="en-GB" dirty="0">
                <a:solidFill>
                  <a:schemeClr val="accent3">
                    <a:lumMod val="50000"/>
                  </a:schemeClr>
                </a:solidFill>
              </a:rPr>
              <a:t>A computer network or data network is </a:t>
            </a:r>
            <a:r>
              <a:rPr lang="en-GB" dirty="0" smtClean="0">
                <a:solidFill>
                  <a:schemeClr val="accent3">
                    <a:lumMod val="50000"/>
                  </a:schemeClr>
                </a:solidFill>
              </a:rPr>
              <a:t>a network that </a:t>
            </a:r>
            <a:r>
              <a:rPr lang="en-GB" dirty="0">
                <a:solidFill>
                  <a:schemeClr val="accent3">
                    <a:lumMod val="50000"/>
                  </a:schemeClr>
                </a:solidFill>
              </a:rPr>
              <a:t>allows computers to exchange data. </a:t>
            </a:r>
          </a:p>
          <a:p>
            <a:r>
              <a:rPr lang="en-GB" dirty="0">
                <a:solidFill>
                  <a:schemeClr val="accent3">
                    <a:lumMod val="50000"/>
                  </a:schemeClr>
                </a:solidFill>
              </a:rPr>
              <a:t>Computer networking may be considered a branch of electrical engineering, telecommunications, computer science, information technology or computer </a:t>
            </a:r>
            <a:r>
              <a:rPr lang="en-GB" dirty="0" smtClean="0">
                <a:solidFill>
                  <a:schemeClr val="accent3">
                    <a:lumMod val="50000"/>
                  </a:schemeClr>
                </a:solidFill>
              </a:rPr>
              <a:t>engineering</a:t>
            </a:r>
            <a:r>
              <a:rPr lang="en-GB" dirty="0">
                <a:solidFill>
                  <a:schemeClr val="accent3">
                    <a:lumMod val="50000"/>
                  </a:schemeClr>
                </a:solidFill>
              </a:rPr>
              <a:t>.</a:t>
            </a:r>
          </a:p>
        </p:txBody>
      </p:sp>
    </p:spTree>
    <p:extLst>
      <p:ext uri="{BB962C8B-B14F-4D97-AF65-F5344CB8AC3E}">
        <p14:creationId xmlns:p14="http://schemas.microsoft.com/office/powerpoint/2010/main" val="2353785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Broadband</a:t>
            </a:r>
          </a:p>
        </p:txBody>
      </p:sp>
      <p:sp>
        <p:nvSpPr>
          <p:cNvPr id="3" name="Content Placeholder 2"/>
          <p:cNvSpPr>
            <a:spLocks noGrp="1"/>
          </p:cNvSpPr>
          <p:nvPr>
            <p:ph idx="1"/>
          </p:nvPr>
        </p:nvSpPr>
        <p:spPr/>
        <p:txBody>
          <a:bodyPr/>
          <a:lstStyle/>
          <a:p>
            <a:pPr marL="0" indent="0">
              <a:buNone/>
            </a:pPr>
            <a:r>
              <a:rPr lang="en-GB" dirty="0" smtClean="0"/>
              <a:t> The </a:t>
            </a:r>
            <a:r>
              <a:rPr lang="en-GB" dirty="0"/>
              <a:t>term broadband refers to the wide bandwidth </a:t>
            </a:r>
            <a:r>
              <a:rPr lang="en-GB" dirty="0" smtClean="0"/>
              <a:t>of </a:t>
            </a:r>
            <a:r>
              <a:rPr lang="en-GB" dirty="0"/>
              <a:t>a transmission </a:t>
            </a:r>
            <a:r>
              <a:rPr lang="en-GB" dirty="0" smtClean="0"/>
              <a:t>and </a:t>
            </a:r>
            <a:r>
              <a:rPr lang="en-GB" dirty="0"/>
              <a:t>its ability to transport multiple signals and traffic types </a:t>
            </a:r>
            <a:r>
              <a:rPr lang="en-GB" dirty="0" smtClean="0"/>
              <a:t>simultaneously. Coax</a:t>
            </a:r>
            <a:r>
              <a:rPr lang="en-GB" dirty="0"/>
              <a:t>, optical </a:t>
            </a:r>
            <a:r>
              <a:rPr lang="en-GB" dirty="0" smtClean="0"/>
              <a:t>fibre, </a:t>
            </a:r>
            <a:r>
              <a:rPr lang="en-GB" dirty="0"/>
              <a:t>twisted pair &amp;</a:t>
            </a:r>
            <a:r>
              <a:rPr lang="en-GB" dirty="0" smtClean="0"/>
              <a:t> wireless are all different methods of using broadband.</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077072"/>
            <a:ext cx="517207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687610"/>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Broadband</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Advantages </a:t>
            </a:r>
          </a:p>
          <a:p>
            <a:pPr marL="0" indent="0">
              <a:buNone/>
            </a:pPr>
            <a:r>
              <a:rPr lang="en-GB" dirty="0"/>
              <a:t>-</a:t>
            </a:r>
            <a:r>
              <a:rPr lang="en-GB" dirty="0" smtClean="0"/>
              <a:t>High speed "always on" connection </a:t>
            </a:r>
          </a:p>
          <a:p>
            <a:pPr marL="0" indent="0">
              <a:buNone/>
            </a:pPr>
            <a:r>
              <a:rPr lang="en-GB" dirty="0" smtClean="0"/>
              <a:t>-Fixed monthly cost </a:t>
            </a:r>
          </a:p>
          <a:p>
            <a:pPr marL="0" indent="0">
              <a:buNone/>
            </a:pPr>
            <a:r>
              <a:rPr lang="en-GB" dirty="0" smtClean="0"/>
              <a:t>-Phone line is separate</a:t>
            </a:r>
          </a:p>
          <a:p>
            <a:pPr marL="0" indent="0">
              <a:buNone/>
            </a:pPr>
            <a:r>
              <a:rPr lang="en-GB" dirty="0" smtClean="0"/>
              <a:t>-Faster for surfing &amp; downloading, up to x10 faster</a:t>
            </a:r>
          </a:p>
          <a:p>
            <a:pPr marL="0" indent="0">
              <a:buNone/>
            </a:pPr>
            <a:r>
              <a:rPr lang="en-GB" dirty="0" smtClean="0"/>
              <a:t>-Ability to work from home</a:t>
            </a:r>
          </a:p>
          <a:p>
            <a:pPr marL="0" indent="0">
              <a:buNone/>
            </a:pPr>
            <a:r>
              <a:rPr lang="en-GB" dirty="0" smtClean="0"/>
              <a:t>-Value for money</a:t>
            </a:r>
          </a:p>
          <a:p>
            <a:pPr marL="0" indent="0">
              <a:buNone/>
            </a:pPr>
            <a:r>
              <a:rPr lang="en-GB" dirty="0" smtClean="0"/>
              <a:t> </a:t>
            </a:r>
          </a:p>
          <a:p>
            <a:pPr marL="0" indent="0">
              <a:buNone/>
            </a:pPr>
            <a:r>
              <a:rPr lang="en-GB" dirty="0" smtClean="0"/>
              <a:t>Disadvantages </a:t>
            </a:r>
          </a:p>
          <a:p>
            <a:pPr marL="0" indent="0">
              <a:buNone/>
            </a:pPr>
            <a:r>
              <a:rPr lang="en-GB" dirty="0"/>
              <a:t>-</a:t>
            </a:r>
            <a:r>
              <a:rPr lang="en-GB" dirty="0" smtClean="0"/>
              <a:t>Not available to everybody</a:t>
            </a:r>
          </a:p>
          <a:p>
            <a:pPr marL="0" indent="0">
              <a:buNone/>
            </a:pPr>
            <a:r>
              <a:rPr lang="en-GB" dirty="0" smtClean="0"/>
              <a:t>-Variable speeds depending upon time of day</a:t>
            </a:r>
          </a:p>
          <a:p>
            <a:pPr marL="0" indent="0">
              <a:buNone/>
            </a:pPr>
            <a:endParaRPr lang="en-GB" dirty="0"/>
          </a:p>
        </p:txBody>
      </p:sp>
    </p:spTree>
    <p:extLst>
      <p:ext uri="{BB962C8B-B14F-4D97-AF65-F5344CB8AC3E}">
        <p14:creationId xmlns:p14="http://schemas.microsoft.com/office/powerpoint/2010/main" val="3414850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Wireless</a:t>
            </a:r>
          </a:p>
        </p:txBody>
      </p:sp>
      <p:sp>
        <p:nvSpPr>
          <p:cNvPr id="3" name="Content Placeholder 2"/>
          <p:cNvSpPr>
            <a:spLocks noGrp="1"/>
          </p:cNvSpPr>
          <p:nvPr>
            <p:ph idx="1"/>
          </p:nvPr>
        </p:nvSpPr>
        <p:spPr/>
        <p:txBody>
          <a:bodyPr/>
          <a:lstStyle/>
          <a:p>
            <a:pPr marL="0" indent="0">
              <a:buNone/>
            </a:pPr>
            <a:r>
              <a:rPr lang="en-GB" dirty="0"/>
              <a:t>Wi-Fi creates a network in your home or office </a:t>
            </a:r>
            <a:r>
              <a:rPr lang="en-GB" dirty="0" smtClean="0"/>
              <a:t>(a </a:t>
            </a:r>
            <a:r>
              <a:rPr lang="en-GB" dirty="0"/>
              <a:t>little zone where computers can get broadband </a:t>
            </a:r>
            <a:r>
              <a:rPr lang="en-GB" dirty="0" smtClean="0"/>
              <a:t>internet). </a:t>
            </a:r>
            <a:r>
              <a:rPr lang="en-GB" dirty="0"/>
              <a:t>It uses radio </a:t>
            </a:r>
            <a:r>
              <a:rPr lang="en-GB" dirty="0" smtClean="0"/>
              <a:t>waves </a:t>
            </a:r>
            <a:r>
              <a:rPr lang="en-GB" dirty="0"/>
              <a:t>just like TV or mobile phones. You may sometimes hear </a:t>
            </a:r>
            <a:r>
              <a:rPr lang="en-GB" dirty="0" smtClean="0"/>
              <a:t>people call this </a:t>
            </a:r>
            <a:r>
              <a:rPr lang="en-GB" dirty="0"/>
              <a:t>zone </a:t>
            </a:r>
            <a:r>
              <a:rPr lang="en-GB" dirty="0" smtClean="0"/>
              <a:t>“WLAN” </a:t>
            </a:r>
            <a:r>
              <a:rPr lang="en-GB" dirty="0"/>
              <a:t>(Wireless Local Area Network).</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05064"/>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6838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128</TotalTime>
  <Words>910</Words>
  <Application>Microsoft Office PowerPoint</Application>
  <PresentationFormat>On-screen Show (4:3)</PresentationFormat>
  <Paragraphs>73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Executive</vt:lpstr>
      <vt:lpstr>The Internet</vt:lpstr>
      <vt:lpstr>PowerPoint Presentation</vt:lpstr>
      <vt:lpstr>Clients</vt:lpstr>
      <vt:lpstr>Servers</vt:lpstr>
      <vt:lpstr>Routers </vt:lpstr>
      <vt:lpstr>Networks</vt:lpstr>
      <vt:lpstr>Broadband</vt:lpstr>
      <vt:lpstr>Broadband</vt:lpstr>
      <vt:lpstr>Wireless</vt:lpstr>
      <vt:lpstr>Wireless</vt:lpstr>
      <vt:lpstr>Dial up</vt:lpstr>
      <vt:lpstr>Dial up</vt:lpstr>
      <vt:lpstr>Connecting Backbone </vt:lpstr>
      <vt:lpstr>What actually is it?</vt:lpstr>
      <vt:lpstr>Backbones</vt:lpstr>
      <vt:lpstr>WHAT IS A NETWORK ACSSES POINT </vt:lpstr>
      <vt:lpstr>THE ROLES OF POINTS OF PRESENCE </vt:lpstr>
      <vt:lpstr>Advantages for (NAP)</vt:lpstr>
      <vt:lpstr>Advantages of a (pops)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Clients</dc:title>
  <dc:creator>Rhys Harris</dc:creator>
  <cp:lastModifiedBy>Jack Stewart</cp:lastModifiedBy>
  <cp:revision>11</cp:revision>
  <dcterms:created xsi:type="dcterms:W3CDTF">2013-11-05T11:59:36Z</dcterms:created>
  <dcterms:modified xsi:type="dcterms:W3CDTF">2015-06-25T08:15:05Z</dcterms:modified>
</cp:coreProperties>
</file>